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8" r:id="rId4"/>
    <p:sldId id="276" r:id="rId5"/>
    <p:sldId id="277" r:id="rId6"/>
    <p:sldId id="278" r:id="rId7"/>
    <p:sldId id="262" r:id="rId8"/>
    <p:sldId id="282" r:id="rId9"/>
    <p:sldId id="261" r:id="rId10"/>
    <p:sldId id="264" r:id="rId11"/>
    <p:sldId id="266" r:id="rId12"/>
    <p:sldId id="267" r:id="rId13"/>
    <p:sldId id="272" r:id="rId14"/>
    <p:sldId id="270" r:id="rId15"/>
    <p:sldId id="269" r:id="rId16"/>
    <p:sldId id="273" r:id="rId17"/>
    <p:sldId id="274" r:id="rId18"/>
    <p:sldId id="275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232244"/>
            <a:ext cx="2540000" cy="2016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855" y="3275239"/>
            <a:ext cx="2320769" cy="2012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656" y="1092440"/>
            <a:ext cx="2460104" cy="1946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05" y="187540"/>
            <a:ext cx="2075331" cy="26653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56" y="2030443"/>
            <a:ext cx="1694503" cy="22512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52936"/>
            <a:ext cx="1929114" cy="23874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1920" y="187540"/>
            <a:ext cx="506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 История </a:t>
            </a:r>
            <a:r>
              <a:rPr lang="en-US" sz="4800" dirty="0" smtClean="0"/>
              <a:t>XX</a:t>
            </a:r>
            <a:r>
              <a:rPr lang="ru-RU" sz="4800" dirty="0" smtClean="0"/>
              <a:t> века</a:t>
            </a:r>
            <a:endParaRPr lang="ru-RU" sz="4800" dirty="0"/>
          </a:p>
        </p:txBody>
      </p:sp>
      <p:pic>
        <p:nvPicPr>
          <p:cNvPr id="11" name="Picture 2" descr="http://www.lechaim.ru/ARHIV/177/freedman.files/image0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7968" y="4437112"/>
            <a:ext cx="1584176" cy="20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5542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6476191" cy="36380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645024"/>
            <a:ext cx="2540000" cy="1905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3861048"/>
            <a:ext cx="518457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800" dirty="0"/>
              <a:t>Рональд </a:t>
            </a:r>
            <a:r>
              <a:rPr lang="ru-RU" sz="2800" dirty="0" smtClean="0"/>
              <a:t> </a:t>
            </a:r>
            <a:r>
              <a:rPr lang="ru-RU" sz="2800" dirty="0"/>
              <a:t>Рейган (</a:t>
            </a:r>
            <a:r>
              <a:rPr lang="ru-RU" sz="2800" dirty="0" smtClean="0"/>
              <a:t>1911-2004 гг.) </a:t>
            </a:r>
          </a:p>
          <a:p>
            <a:r>
              <a:rPr lang="ru-RU" sz="2800" dirty="0" smtClean="0"/>
              <a:t>40-й </a:t>
            </a:r>
            <a:r>
              <a:rPr lang="ru-RU" sz="2800" dirty="0"/>
              <a:t>Президент США, правил страной два срока с 1981 по 1989 годы.</a:t>
            </a:r>
          </a:p>
        </p:txBody>
      </p:sp>
    </p:spTree>
    <p:extLst>
      <p:ext uri="{BB962C8B-B14F-4D97-AF65-F5344CB8AC3E}">
        <p14:creationId xmlns:p14="http://schemas.microsoft.com/office/powerpoint/2010/main" val="611485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935" y="294607"/>
            <a:ext cx="4556811" cy="6453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40" y="294607"/>
            <a:ext cx="4968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Маргарет Тэтчер (1925-2013 гг.) </a:t>
            </a:r>
          </a:p>
          <a:p>
            <a:r>
              <a:rPr lang="ru-RU" sz="2800" dirty="0" smtClean="0"/>
              <a:t>71  премьер-министр Великобритании с 1979 г.  по 1990 г.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55404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804747"/>
            <a:ext cx="784887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/>
              <a:t>Неоконсервативная</a:t>
            </a:r>
            <a:r>
              <a:rPr lang="ru-RU" sz="3200" dirty="0" smtClean="0"/>
              <a:t> революция 1980-х гг.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90295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2"/>
          <p:cNvSpPr txBox="1"/>
          <p:nvPr/>
        </p:nvSpPr>
        <p:spPr>
          <a:xfrm>
            <a:off x="467544" y="404664"/>
            <a:ext cx="8064896" cy="64807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4000" dirty="0">
                <a:effectLst/>
                <a:latin typeface="Times New Roman"/>
                <a:ea typeface="Times New Roman"/>
              </a:rPr>
              <a:t>Особенности неоконсерватизма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346632"/>
            <a:ext cx="7992888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500" dirty="0">
                <a:latin typeface="Times New Roman"/>
                <a:ea typeface="Times New Roman"/>
              </a:rPr>
              <a:t>Возрождение традиционных  моральных ценностей, семьи, школы, Церкви, патриотизма</a:t>
            </a:r>
            <a:r>
              <a:rPr lang="ru-RU" dirty="0">
                <a:latin typeface="Times New Roman"/>
                <a:ea typeface="Times New Roman"/>
              </a:rPr>
              <a:t>;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2636912"/>
            <a:ext cx="7992888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500" dirty="0">
                <a:latin typeface="Times New Roman"/>
                <a:ea typeface="Times New Roman"/>
              </a:rPr>
              <a:t>Модернизация экономики с опорой на частных предпринимателей</a:t>
            </a:r>
            <a:r>
              <a:rPr lang="ru-RU" dirty="0">
                <a:latin typeface="Times New Roman"/>
                <a:ea typeface="Times New Roman"/>
              </a:rPr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0977" y="3849948"/>
            <a:ext cx="7992888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500" dirty="0">
                <a:latin typeface="Times New Roman"/>
                <a:ea typeface="Times New Roman"/>
              </a:rPr>
              <a:t>Поддерживать не потребителя товаров, а производителя путем сокращения налогов на прибыль;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5076038"/>
            <a:ext cx="7992888" cy="4770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2500" dirty="0">
                <a:latin typeface="Times New Roman"/>
                <a:ea typeface="Times New Roman"/>
              </a:rPr>
              <a:t>Адресная социальная помощь</a:t>
            </a:r>
          </a:p>
        </p:txBody>
      </p:sp>
    </p:spTree>
    <p:extLst>
      <p:ext uri="{BB962C8B-B14F-4D97-AF65-F5344CB8AC3E}">
        <p14:creationId xmlns:p14="http://schemas.microsoft.com/office/powerpoint/2010/main" val="1238161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7470"/>
            <a:ext cx="797199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ЦЕННОСТИ НЕОКОНСЕРВАТИЗМА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187460"/>
            <a:ext cx="7971996" cy="4770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Возрождение авторитета семьи, школы, Церкви</a:t>
            </a:r>
            <a:endParaRPr lang="ru-RU" sz="25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939309"/>
            <a:ext cx="7971996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Призывали уважать закон и порядок, проявлять дисциплинированно</a:t>
            </a:r>
            <a:r>
              <a:rPr lang="ru-RU" dirty="0" smtClean="0"/>
              <a:t>сть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140968"/>
            <a:ext cx="7971996" cy="4770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Патриотизм , права и свободы</a:t>
            </a:r>
            <a:endParaRPr lang="ru-RU" sz="2500" dirty="0"/>
          </a:p>
        </p:txBody>
      </p:sp>
      <p:sp>
        <p:nvSpPr>
          <p:cNvPr id="8" name="TextBox 7"/>
          <p:cNvSpPr txBox="1"/>
          <p:nvPr/>
        </p:nvSpPr>
        <p:spPr>
          <a:xfrm>
            <a:off x="574692" y="3992310"/>
            <a:ext cx="7899988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500" dirty="0"/>
              <a:t>У</a:t>
            </a:r>
            <a:r>
              <a:rPr lang="ru-RU" sz="2500" dirty="0" smtClean="0"/>
              <a:t>пор </a:t>
            </a:r>
            <a:r>
              <a:rPr lang="ru-RU" sz="2500" dirty="0"/>
              <a:t>на частную собственность и рыночную конкуренцию, на собственную предприимчивость.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9487" y="5241678"/>
            <a:ext cx="7899988" cy="4770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500" dirty="0"/>
              <a:t>Р</a:t>
            </a:r>
            <a:r>
              <a:rPr lang="ru-RU" sz="2500" dirty="0" smtClean="0"/>
              <a:t>асчет </a:t>
            </a:r>
            <a:r>
              <a:rPr lang="ru-RU" sz="2500" dirty="0"/>
              <a:t>на собственные силы, а не на государство</a:t>
            </a:r>
          </a:p>
        </p:txBody>
      </p:sp>
    </p:spTree>
    <p:extLst>
      <p:ext uri="{BB962C8B-B14F-4D97-AF65-F5344CB8AC3E}">
        <p14:creationId xmlns:p14="http://schemas.microsoft.com/office/powerpoint/2010/main" val="4273265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3"/>
          <p:cNvSpPr txBox="1"/>
          <p:nvPr/>
        </p:nvSpPr>
        <p:spPr>
          <a:xfrm>
            <a:off x="395536" y="260648"/>
            <a:ext cx="8424936" cy="6953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effectLst/>
                <a:latin typeface="Times New Roman"/>
                <a:ea typeface="Times New Roman"/>
              </a:rPr>
              <a:t>Основные мероприятия неоконсерваторов</a:t>
            </a:r>
          </a:p>
        </p:txBody>
      </p:sp>
      <p:sp>
        <p:nvSpPr>
          <p:cNvPr id="3" name="Поле 15"/>
          <p:cNvSpPr txBox="1"/>
          <p:nvPr/>
        </p:nvSpPr>
        <p:spPr>
          <a:xfrm>
            <a:off x="539552" y="1340768"/>
            <a:ext cx="7992887" cy="504056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ru-RU" sz="3200" dirty="0" smtClean="0">
                <a:effectLst/>
                <a:latin typeface="Times New Roman"/>
                <a:ea typeface="Times New Roman"/>
              </a:rPr>
              <a:t>- Отказ </a:t>
            </a:r>
            <a:r>
              <a:rPr lang="ru-RU" sz="3200" dirty="0">
                <a:effectLst/>
                <a:latin typeface="Times New Roman"/>
                <a:ea typeface="Times New Roman"/>
              </a:rPr>
              <a:t>от дотирования убыточных производств</a:t>
            </a:r>
            <a:r>
              <a:rPr lang="ru-RU" sz="3200" dirty="0" smtClean="0">
                <a:effectLst/>
                <a:latin typeface="Times New Roman"/>
                <a:ea typeface="Times New Roman"/>
              </a:rPr>
              <a:t>;</a:t>
            </a:r>
            <a:endParaRPr lang="ru-RU" sz="3200" dirty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dirty="0" smtClean="0">
                <a:effectLst/>
                <a:latin typeface="Times New Roman"/>
                <a:ea typeface="Times New Roman"/>
              </a:rPr>
              <a:t>- Приватизация </a:t>
            </a:r>
            <a:r>
              <a:rPr lang="ru-RU" sz="3200" dirty="0">
                <a:effectLst/>
                <a:latin typeface="Times New Roman"/>
                <a:ea typeface="Times New Roman"/>
              </a:rPr>
              <a:t>муниципального жилья;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effectLst/>
                <a:latin typeface="Times New Roman"/>
                <a:ea typeface="Times New Roman"/>
              </a:rPr>
              <a:t>- Политика </a:t>
            </a:r>
            <a:r>
              <a:rPr lang="ru-RU" sz="3200" dirty="0">
                <a:effectLst/>
                <a:latin typeface="Times New Roman"/>
                <a:ea typeface="Times New Roman"/>
              </a:rPr>
              <a:t>экономии на  бюджетных расходах;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effectLst/>
                <a:latin typeface="Times New Roman"/>
                <a:ea typeface="Times New Roman"/>
              </a:rPr>
              <a:t>- Реформа </a:t>
            </a:r>
            <a:r>
              <a:rPr lang="ru-RU" sz="3200" dirty="0">
                <a:effectLst/>
                <a:latin typeface="Times New Roman"/>
                <a:ea typeface="Times New Roman"/>
              </a:rPr>
              <a:t>социальной политики;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effectLst/>
                <a:latin typeface="Times New Roman"/>
                <a:ea typeface="Times New Roman"/>
              </a:rPr>
              <a:t>- Налоговые </a:t>
            </a:r>
            <a:r>
              <a:rPr lang="ru-RU" sz="3200" dirty="0">
                <a:effectLst/>
                <a:latin typeface="Times New Roman"/>
                <a:ea typeface="Times New Roman"/>
              </a:rPr>
              <a:t>льготы для производителей, внедряющих новые технологии</a:t>
            </a:r>
          </a:p>
          <a:p>
            <a:pPr>
              <a:spcAft>
                <a:spcPts val="0"/>
              </a:spcAft>
            </a:pPr>
            <a:r>
              <a:rPr lang="ru-RU" sz="3200" dirty="0">
                <a:effectLst/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200" dirty="0">
                <a:effectLst/>
                <a:latin typeface="Times New Roman"/>
                <a:ea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13902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32656"/>
            <a:ext cx="69847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Особенности модернизации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124744"/>
            <a:ext cx="4176464" cy="43242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500" b="1" dirty="0"/>
              <a:t>США, Великобритания:</a:t>
            </a:r>
            <a:endParaRPr lang="ru-RU" sz="2500" dirty="0"/>
          </a:p>
          <a:p>
            <a:endParaRPr lang="ru-RU" sz="2500" dirty="0" smtClean="0"/>
          </a:p>
          <a:p>
            <a:r>
              <a:rPr lang="ru-RU" sz="2500" dirty="0" smtClean="0"/>
              <a:t>Более </a:t>
            </a:r>
            <a:r>
              <a:rPr lang="ru-RU" sz="2500" dirty="0"/>
              <a:t>последовательная модернизация;</a:t>
            </a:r>
          </a:p>
          <a:p>
            <a:endParaRPr lang="ru-RU" sz="2500" dirty="0" smtClean="0"/>
          </a:p>
          <a:p>
            <a:r>
              <a:rPr lang="ru-RU" sz="2500" dirty="0" smtClean="0"/>
              <a:t>Жесткая </a:t>
            </a:r>
            <a:r>
              <a:rPr lang="ru-RU" sz="2500" dirty="0"/>
              <a:t>позиция в отношении профсоюзов;</a:t>
            </a:r>
          </a:p>
          <a:p>
            <a:r>
              <a:rPr lang="ru-RU" sz="2500" dirty="0"/>
              <a:t> </a:t>
            </a:r>
          </a:p>
          <a:p>
            <a:r>
              <a:rPr lang="ru-RU" sz="2500" dirty="0"/>
              <a:t>Поддержка рабочих при переводе производств на высокие технологии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08004" y="1124744"/>
            <a:ext cx="4212468" cy="39395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500" b="1" dirty="0"/>
              <a:t>Страны Европы:</a:t>
            </a:r>
            <a:endParaRPr lang="ru-RU" sz="2500" dirty="0"/>
          </a:p>
          <a:p>
            <a:endParaRPr lang="ru-RU" sz="2500" dirty="0" smtClean="0"/>
          </a:p>
          <a:p>
            <a:r>
              <a:rPr lang="ru-RU" sz="2500" dirty="0" smtClean="0"/>
              <a:t>Более </a:t>
            </a:r>
            <a:r>
              <a:rPr lang="ru-RU" sz="2500" dirty="0"/>
              <a:t>медленная модернизация из-за активного противодействия профсоюзов;</a:t>
            </a:r>
          </a:p>
          <a:p>
            <a:r>
              <a:rPr lang="ru-RU" sz="2500" dirty="0"/>
              <a:t> </a:t>
            </a:r>
          </a:p>
          <a:p>
            <a:r>
              <a:rPr lang="ru-RU" sz="2500" dirty="0"/>
              <a:t>Включение профсоюзов в органы управления предприятиями</a:t>
            </a:r>
          </a:p>
        </p:txBody>
      </p:sp>
    </p:spTree>
    <p:extLst>
      <p:ext uri="{BB962C8B-B14F-4D97-AF65-F5344CB8AC3E}">
        <p14:creationId xmlns:p14="http://schemas.microsoft.com/office/powerpoint/2010/main" val="905634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763284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Итоги </a:t>
            </a:r>
            <a:r>
              <a:rPr lang="ru-RU" sz="3200" dirty="0" err="1" smtClean="0"/>
              <a:t>неоконсервативной</a:t>
            </a:r>
            <a:r>
              <a:rPr lang="ru-RU" sz="3200" dirty="0" smtClean="0"/>
              <a:t> модернизац</a:t>
            </a:r>
            <a:r>
              <a:rPr lang="ru-RU" sz="2800" dirty="0" smtClean="0"/>
              <a:t>ии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980728"/>
            <a:ext cx="7632848" cy="52937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dirty="0"/>
              <a:t>Заложены основы формирования информационного общества;</a:t>
            </a:r>
          </a:p>
          <a:p>
            <a:r>
              <a:rPr lang="ru-RU" sz="3200" dirty="0"/>
              <a:t> </a:t>
            </a:r>
          </a:p>
          <a:p>
            <a:r>
              <a:rPr lang="ru-RU" sz="3200" dirty="0"/>
              <a:t>Рост инвестиций в производство;</a:t>
            </a:r>
          </a:p>
          <a:p>
            <a:r>
              <a:rPr lang="ru-RU" sz="3200" dirty="0"/>
              <a:t> </a:t>
            </a:r>
          </a:p>
          <a:p>
            <a:r>
              <a:rPr lang="ru-RU" sz="3200" dirty="0"/>
              <a:t>Структурная перестройка экономики: автономизация, роботизация </a:t>
            </a:r>
            <a:r>
              <a:rPr lang="ru-RU" sz="3200" dirty="0" smtClean="0"/>
              <a:t>производства;</a:t>
            </a:r>
            <a:endParaRPr lang="ru-RU" sz="3200" dirty="0"/>
          </a:p>
          <a:p>
            <a:r>
              <a:rPr lang="ru-RU" sz="3200" dirty="0"/>
              <a:t> </a:t>
            </a:r>
          </a:p>
          <a:p>
            <a:r>
              <a:rPr lang="ru-RU" sz="3200" dirty="0"/>
              <a:t>Рост </a:t>
            </a:r>
            <a:r>
              <a:rPr lang="ru-RU" sz="3200" dirty="0" smtClean="0"/>
              <a:t>производительности.</a:t>
            </a:r>
            <a:endParaRPr lang="ru-RU" sz="3200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6563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412776"/>
            <a:ext cx="763284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Мы узнали…</a:t>
            </a:r>
            <a:endParaRPr lang="ru-RU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4797152"/>
            <a:ext cx="763284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И выполним небольшую тестовую работу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49243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7564" y="892690"/>
            <a:ext cx="7776864" cy="52629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1. Ответить </a:t>
            </a:r>
            <a:r>
              <a:rPr lang="ru-RU" sz="2400" dirty="0"/>
              <a:t>на вопросы § 41    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 </a:t>
            </a:r>
            <a:r>
              <a:rPr lang="ru-RU" sz="2400" dirty="0" smtClean="0"/>
              <a:t>2</a:t>
            </a:r>
            <a:r>
              <a:rPr lang="ru-RU" sz="2400" dirty="0"/>
              <a:t>. </a:t>
            </a:r>
            <a:r>
              <a:rPr lang="ru-RU" sz="2400" dirty="0" smtClean="0"/>
              <a:t>Ниже </a:t>
            </a:r>
            <a:r>
              <a:rPr lang="ru-RU" sz="2400" dirty="0"/>
              <a:t>приведены две точки зрения на </a:t>
            </a:r>
            <a:r>
              <a:rPr lang="ru-RU" sz="2400" dirty="0" err="1"/>
              <a:t>неоконсервативную</a:t>
            </a:r>
            <a:r>
              <a:rPr lang="ru-RU" sz="2400" dirty="0"/>
              <a:t> модернизацию:</a:t>
            </a:r>
          </a:p>
          <a:p>
            <a:endParaRPr lang="ru-RU" sz="2400" dirty="0" smtClean="0"/>
          </a:p>
          <a:p>
            <a:r>
              <a:rPr lang="ru-RU" sz="2400" dirty="0" smtClean="0"/>
              <a:t>А</a:t>
            </a:r>
            <a:r>
              <a:rPr lang="ru-RU" sz="2400" dirty="0"/>
              <a:t>) Неоконсерватизм – безжалостная идеология и политика.</a:t>
            </a:r>
          </a:p>
          <a:p>
            <a:r>
              <a:rPr lang="ru-RU" sz="2400" dirty="0" smtClean="0"/>
              <a:t>Б</a:t>
            </a:r>
            <a:r>
              <a:rPr lang="ru-RU" sz="2400" dirty="0"/>
              <a:t>)  </a:t>
            </a:r>
            <a:r>
              <a:rPr lang="ru-RU" sz="2400" dirty="0" err="1"/>
              <a:t>Неоконсервативная</a:t>
            </a:r>
            <a:r>
              <a:rPr lang="ru-RU" sz="2400" dirty="0"/>
              <a:t>  революция не разрушила, а укрепила основы «общества благоденствия». 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Задание: Укажите, какая точка зрения вам представляется наиболее предпочтительной. Приведите не менее 3 фактов, положений, которые могут служить аргументами, подтверждающими выбранную вами точку зрения».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1886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Домашнее задание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2314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8116" y="476672"/>
            <a:ext cx="8352928" cy="58785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/>
              <a:t>- </a:t>
            </a:r>
            <a:r>
              <a:rPr lang="ru-RU" sz="4000" dirty="0" smtClean="0"/>
              <a:t>Что </a:t>
            </a:r>
            <a:r>
              <a:rPr lang="ru-RU" sz="4000" dirty="0"/>
              <a:t>такое «государство благосостояния</a:t>
            </a:r>
            <a:r>
              <a:rPr lang="ru-RU" sz="4000" dirty="0" smtClean="0"/>
              <a:t>»?</a:t>
            </a:r>
          </a:p>
          <a:p>
            <a:endParaRPr lang="ru-RU" sz="4000" dirty="0" smtClean="0"/>
          </a:p>
          <a:p>
            <a:r>
              <a:rPr lang="ru-RU" sz="4000" dirty="0" smtClean="0"/>
              <a:t>- Какая </a:t>
            </a:r>
            <a:r>
              <a:rPr lang="ru-RU" sz="4000" dirty="0"/>
              <a:t>экономическая теория лежала в основе формирования государства </a:t>
            </a:r>
            <a:r>
              <a:rPr lang="ru-RU" sz="4000" dirty="0" smtClean="0"/>
              <a:t>благосостояния</a:t>
            </a:r>
            <a:r>
              <a:rPr lang="ru-RU" sz="4000" dirty="0"/>
              <a:t>?</a:t>
            </a:r>
          </a:p>
          <a:p>
            <a:endParaRPr lang="ru-RU" sz="4000" dirty="0" smtClean="0"/>
          </a:p>
          <a:p>
            <a:r>
              <a:rPr lang="ru-RU" sz="4000" dirty="0" smtClean="0"/>
              <a:t>- </a:t>
            </a:r>
            <a:r>
              <a:rPr lang="ru-RU" sz="4000" dirty="0"/>
              <a:t>В чем суть этой теории?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77327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1668" y="260648"/>
            <a:ext cx="8500811" cy="3970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4400" dirty="0" smtClean="0"/>
              <a:t>- Причины кризиса государства благосостояния.</a:t>
            </a:r>
            <a:endParaRPr lang="ru-RU" sz="4400" dirty="0"/>
          </a:p>
          <a:p>
            <a:endParaRPr lang="ru-RU" sz="4400" dirty="0" smtClean="0"/>
          </a:p>
          <a:p>
            <a:r>
              <a:rPr lang="ru-RU" sz="4400" dirty="0" smtClean="0"/>
              <a:t>- </a:t>
            </a:r>
            <a:r>
              <a:rPr lang="ru-RU" sz="4400" dirty="0"/>
              <a:t>Какая задача вновь встала перед государствами Запада?</a:t>
            </a:r>
          </a:p>
        </p:txBody>
      </p:sp>
    </p:spTree>
    <p:extLst>
      <p:ext uri="{BB962C8B-B14F-4D97-AF65-F5344CB8AC3E}">
        <p14:creationId xmlns:p14="http://schemas.microsoft.com/office/powerpoint/2010/main" val="177896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712879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Проблема</a:t>
            </a:r>
            <a:r>
              <a:rPr lang="ru-RU" sz="6000" dirty="0" smtClean="0"/>
              <a:t> 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5316" y="1772816"/>
            <a:ext cx="7344816" cy="37856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4000" dirty="0"/>
              <a:t>Интересна ли </a:t>
            </a:r>
            <a:r>
              <a:rPr lang="ru-RU" sz="4000" b="1" dirty="0"/>
              <a:t>нам</a:t>
            </a:r>
            <a:r>
              <a:rPr lang="ru-RU" sz="4000" dirty="0"/>
              <a:t> на современном этапе проблема поиска новых путей развития  общества?  </a:t>
            </a:r>
            <a:endParaRPr lang="ru-RU" sz="4000" dirty="0" smtClean="0"/>
          </a:p>
          <a:p>
            <a:endParaRPr lang="ru-RU" sz="4000" dirty="0"/>
          </a:p>
          <a:p>
            <a:r>
              <a:rPr lang="ru-RU" sz="4000" dirty="0" smtClean="0"/>
              <a:t>Обоснуйте </a:t>
            </a:r>
            <a:r>
              <a:rPr lang="ru-RU" sz="4000" dirty="0"/>
              <a:t>свою точку зрения.</a:t>
            </a:r>
          </a:p>
        </p:txBody>
      </p:sp>
    </p:spTree>
    <p:extLst>
      <p:ext uri="{BB962C8B-B14F-4D97-AF65-F5344CB8AC3E}">
        <p14:creationId xmlns:p14="http://schemas.microsoft.com/office/powerpoint/2010/main" val="141101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2791" y="260648"/>
            <a:ext cx="7920880" cy="3416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3600" dirty="0"/>
              <a:t>К</a:t>
            </a:r>
            <a:r>
              <a:rPr lang="ru-RU" sz="3600" dirty="0" smtClean="0"/>
              <a:t>акие </a:t>
            </a:r>
            <a:r>
              <a:rPr lang="ru-RU" sz="3600" dirty="0"/>
              <a:t>идеологии  сформировались в  </a:t>
            </a:r>
            <a:r>
              <a:rPr lang="en-US" sz="3600" dirty="0"/>
              <a:t>XIX</a:t>
            </a:r>
            <a:r>
              <a:rPr lang="ru-RU" sz="3600" dirty="0"/>
              <a:t> веке в поисках пути развития общества? </a:t>
            </a:r>
            <a:endParaRPr lang="ru-RU" sz="3600" dirty="0" smtClean="0"/>
          </a:p>
          <a:p>
            <a:endParaRPr lang="ru-RU" sz="3600" dirty="0"/>
          </a:p>
          <a:p>
            <a:r>
              <a:rPr lang="ru-RU" sz="3600" dirty="0" smtClean="0"/>
              <a:t>В </a:t>
            </a:r>
            <a:r>
              <a:rPr lang="ru-RU" sz="3600" dirty="0"/>
              <a:t>чем особенность каждой  из них? </a:t>
            </a:r>
            <a:endParaRPr lang="ru-RU" sz="3600" dirty="0" smtClean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27571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2791" y="404664"/>
            <a:ext cx="7920880" cy="3970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3600" dirty="0" smtClean="0"/>
              <a:t>Консерватизм</a:t>
            </a:r>
          </a:p>
          <a:p>
            <a:r>
              <a:rPr lang="ru-RU" sz="3600" dirty="0" smtClean="0"/>
              <a:t>Либерализм</a:t>
            </a:r>
          </a:p>
          <a:p>
            <a:r>
              <a:rPr lang="ru-RU" sz="3600" dirty="0"/>
              <a:t>С</a:t>
            </a:r>
            <a:r>
              <a:rPr lang="ru-RU" sz="3600" dirty="0" smtClean="0"/>
              <a:t>оциализм</a:t>
            </a:r>
          </a:p>
          <a:p>
            <a:endParaRPr lang="ru-RU" sz="3600" dirty="0"/>
          </a:p>
          <a:p>
            <a:r>
              <a:rPr lang="ru-RU" sz="3600" dirty="0" smtClean="0"/>
              <a:t>Предположите</a:t>
            </a:r>
            <a:r>
              <a:rPr lang="ru-RU" sz="3600" dirty="0"/>
              <a:t>, не могла ли одна из них стать основой новой теории направления развития общества?</a:t>
            </a:r>
          </a:p>
        </p:txBody>
      </p:sp>
    </p:spTree>
    <p:extLst>
      <p:ext uri="{BB962C8B-B14F-4D97-AF65-F5344CB8AC3E}">
        <p14:creationId xmlns:p14="http://schemas.microsoft.com/office/powerpoint/2010/main" val="2110028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603" y="524579"/>
            <a:ext cx="8208912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Неоконсерватизм</a:t>
            </a:r>
            <a:r>
              <a:rPr lang="ru-RU" sz="7200" dirty="0" smtClean="0"/>
              <a:t> </a:t>
            </a:r>
            <a:endParaRPr lang="ru-RU" sz="7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6612" y="2276872"/>
            <a:ext cx="8208912" cy="14465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dirty="0" err="1"/>
              <a:t>Неоконсервативная</a:t>
            </a:r>
            <a:r>
              <a:rPr lang="ru-RU" sz="4400" dirty="0"/>
              <a:t> революция 1980-х гг.</a:t>
            </a:r>
          </a:p>
        </p:txBody>
      </p:sp>
    </p:spTree>
    <p:extLst>
      <p:ext uri="{BB962C8B-B14F-4D97-AF65-F5344CB8AC3E}">
        <p14:creationId xmlns:p14="http://schemas.microsoft.com/office/powerpoint/2010/main" val="3535955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92211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0" dirty="0" smtClean="0"/>
              <a:t>Основоположник экономической теории неоконсерватизма</a:t>
            </a:r>
            <a:endParaRPr lang="ru-RU" sz="3200" dirty="0"/>
          </a:p>
        </p:txBody>
      </p:sp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539552" y="1460776"/>
            <a:ext cx="8229600" cy="452596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4400" dirty="0" smtClean="0"/>
              <a:t>М. </a:t>
            </a:r>
            <a:r>
              <a:rPr lang="ru-RU" sz="4400" dirty="0" err="1" smtClean="0"/>
              <a:t>Фридмэн</a:t>
            </a:r>
            <a:endParaRPr lang="ru-RU" sz="4400" dirty="0" smtClean="0"/>
          </a:p>
        </p:txBody>
      </p:sp>
      <p:pic>
        <p:nvPicPr>
          <p:cNvPr id="18435" name="Picture 2" descr="http://www.lechaim.ru/ARHIV/177/freedman.files/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1484784"/>
            <a:ext cx="3429000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8871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104"/>
            <a:ext cx="9144000" cy="609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71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307</Words>
  <Application>Microsoft Office PowerPoint</Application>
  <PresentationFormat>Экран (4:3)</PresentationFormat>
  <Paragraphs>84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Основоположник экономической теории неоконсерватизма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14</cp:revision>
  <dcterms:created xsi:type="dcterms:W3CDTF">2018-02-25T09:57:27Z</dcterms:created>
  <dcterms:modified xsi:type="dcterms:W3CDTF">2018-02-25T14:51:49Z</dcterms:modified>
</cp:coreProperties>
</file>